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9" r:id="rId3"/>
    <p:sldId id="275" r:id="rId4"/>
    <p:sldId id="278" r:id="rId5"/>
    <p:sldId id="257" r:id="rId6"/>
    <p:sldId id="279" r:id="rId7"/>
    <p:sldId id="346" r:id="rId8"/>
    <p:sldId id="337" r:id="rId9"/>
    <p:sldId id="338" r:id="rId10"/>
    <p:sldId id="340" r:id="rId11"/>
    <p:sldId id="341" r:id="rId12"/>
    <p:sldId id="342" r:id="rId13"/>
    <p:sldId id="343" r:id="rId14"/>
    <p:sldId id="347" r:id="rId15"/>
    <p:sldId id="344" r:id="rId16"/>
    <p:sldId id="345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D1D3D4"/>
    <a:srgbClr val="939598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E7C3-F973-4514-92F7-7088F7D4DEB5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D6E69-C427-4E4C-9973-D5A3F692C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85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6E69-C427-4E4C-9973-D5A3F692C20E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212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6E69-C427-4E4C-9973-D5A3F692C20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0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73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36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92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85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69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37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12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0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65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30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82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BC1E-DF02-4BA0-BEC0-8DBB3B239963}" type="datetimeFigureOut">
              <a:rPr lang="cs-CZ" smtClean="0"/>
              <a:t>22.5.2017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26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1545"/>
            <a:ext cx="4828481" cy="544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63888" y="465956"/>
            <a:ext cx="7772400" cy="352839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6000" u="sng" dirty="0" smtClean="0"/>
              <a:t>Pracovní skupina </a:t>
            </a:r>
            <a:br>
              <a:rPr lang="cs-CZ" sz="6000" u="sng" dirty="0" smtClean="0"/>
            </a:br>
            <a:r>
              <a:rPr lang="cs-CZ" sz="6000" u="sng" dirty="0" smtClean="0"/>
              <a:t>Základní vzdělávání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5169" y="4121727"/>
            <a:ext cx="6400800" cy="2144885"/>
          </a:xfrm>
        </p:spPr>
        <p:txBody>
          <a:bodyPr>
            <a:normAutofit fontScale="70000" lnSpcReduction="20000"/>
          </a:bodyPr>
          <a:lstStyle/>
          <a:p>
            <a:pPr algn="r"/>
            <a:endParaRPr lang="cs-CZ" sz="2000" dirty="0" smtClean="0">
              <a:solidFill>
                <a:schemeClr val="tx1"/>
              </a:solidFill>
            </a:endParaRPr>
          </a:p>
          <a:p>
            <a:pPr algn="r"/>
            <a:r>
              <a:rPr lang="cs-CZ" sz="4400" dirty="0" smtClean="0">
                <a:solidFill>
                  <a:schemeClr val="tx1"/>
                </a:solidFill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hl. m. Prahy</a:t>
            </a:r>
          </a:p>
          <a:p>
            <a:pPr algn="r"/>
            <a:endParaRPr lang="cs-CZ" sz="4400" dirty="0">
              <a:solidFill>
                <a:schemeClr val="tx1"/>
              </a:solidFill>
            </a:endParaRPr>
          </a:p>
          <a:p>
            <a:pPr algn="r"/>
            <a:r>
              <a:rPr lang="cs-CZ" sz="4400" dirty="0" smtClean="0">
                <a:solidFill>
                  <a:schemeClr val="tx1"/>
                </a:solidFill>
              </a:rPr>
              <a:t>22. května 2017</a:t>
            </a:r>
            <a:endParaRPr lang="cs-CZ" sz="4400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956"/>
            <a:ext cx="1787705" cy="64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9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Výkonný tým nositele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Kontrola projektových záměrů a kritérií ŘV ITI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37 projektových záměrů předloženo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1 žadatel  odstoupil v průběhu procesu hodnocení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36 projektových záměrů bylo </a:t>
            </a:r>
            <a:r>
              <a:rPr lang="cs-CZ" dirty="0"/>
              <a:t>před konáním pracovní </a:t>
            </a:r>
            <a:r>
              <a:rPr lang="cs-CZ" dirty="0" smtClean="0"/>
              <a:t>skupiny vyhodnoceno kladně</a:t>
            </a:r>
          </a:p>
          <a:p>
            <a:pPr marL="0" indent="0">
              <a:buNone/>
            </a:pPr>
            <a:endParaRPr lang="cs-CZ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V případě neúčasti žadatele na PS, může dojít k nesplnění kritéria Předkladatelé prokazatelně připravovali projektový záměr v koordinaci s nositelem ITI PMO.</a:t>
            </a:r>
            <a:endParaRPr lang="cs-CZ" sz="2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334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Posouzení souladu PZ se strategií ITI PMO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Cíl pracovní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Možnost A) Vytvořit konsenzem takový soubor, který naplní parametry výzvy (při využití maximální alokace a splnění indikátorů)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Možnost B) Předat ŘV ITI PMO celý soubor kladně vyhodnocených projektových záměrů, který využije k hodnocení doplňkových kritérií</a:t>
            </a:r>
            <a:endParaRPr lang="cs-CZ" sz="2600" b="1" dirty="0" smtClean="0"/>
          </a:p>
          <a:p>
            <a:pPr marL="0" indent="0">
              <a:buNone/>
            </a:pPr>
            <a:endParaRPr lang="cs-CZ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24287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Řídící výbor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Nemůže vydat vyjádření o souladu nad rámec alokace výzvy (podmínka MMR)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Doplňková kritéria budou použita v případě, že projektové záměry přesáhnou 100 % alokace: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Poměr cena/výkon – celkové způsobilé </a:t>
            </a:r>
            <a:r>
              <a:rPr lang="cs-CZ" dirty="0" smtClean="0"/>
              <a:t>výdaje/hodnota indikátoru 50001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Projekt bude realizován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v </a:t>
            </a:r>
            <a:r>
              <a:rPr lang="cs-CZ" dirty="0"/>
              <a:t>SO ORP Černošice, Říčany, Brandýs nad Labem (v případě, že ANO, počet bodů bude žadateli přiděleno následovně = počet předložených projektových záměrů vyhodnocených jako souladných se Strategií ITI/2);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v </a:t>
            </a:r>
            <a:r>
              <a:rPr lang="cs-CZ" dirty="0"/>
              <a:t>SO ORP Kladno, Beroun, Kralupy nad Vltavou, Neratovice (v případě, že ANO, počet bodů bude žadateli přiděleno následovně = počet předložených projektových záměrů vyhodnocených jako souladných se Strategií ITI/4);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v </a:t>
            </a:r>
            <a:r>
              <a:rPr lang="cs-CZ" dirty="0"/>
              <a:t>SO ORP Slaný, Mělník, Lysá nad Labem, Český Brod, Benešov, Dobříš (v případě, že ANO, bude žadateli přiděleno 0 bodů)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Zástupce žadatele spolupracoval v průběhu přípravy Strategie ITI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Projektovou žádost může žadatel podat i s nesouladným vyjádřením ŘV.</a:t>
            </a:r>
          </a:p>
        </p:txBody>
      </p:sp>
    </p:spTree>
    <p:extLst>
      <p:ext uri="{BB962C8B-B14F-4D97-AF65-F5344CB8AC3E}">
        <p14:creationId xmlns:p14="http://schemas.microsoft.com/office/powerpoint/2010/main" val="28925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78539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Jednání ŘV ITI PMO – 27. června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Vydání vyjádření ŘV</a:t>
            </a:r>
            <a:r>
              <a:rPr lang="cs-CZ" dirty="0"/>
              <a:t> ITI PMO</a:t>
            </a:r>
            <a:r>
              <a:rPr lang="cs-CZ" dirty="0" smtClean="0"/>
              <a:t> – do 14. července </a:t>
            </a:r>
            <a:br>
              <a:rPr lang="cs-CZ" dirty="0" smtClean="0"/>
            </a:b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Výzva zprostředkujícího subjektu byla vyhlášena v MS2014+ dne 14. dubna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Příjem žádostí bude </a:t>
            </a:r>
            <a:r>
              <a:rPr lang="cs-CZ" dirty="0"/>
              <a:t>v MS2014+ </a:t>
            </a:r>
            <a:r>
              <a:rPr lang="cs-CZ" dirty="0" smtClean="0"/>
              <a:t>otevřen od 17. července 16:00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Ukončení příjmu žádostí bude </a:t>
            </a:r>
            <a:r>
              <a:rPr lang="cs-CZ" dirty="0"/>
              <a:t>v MS2014+ </a:t>
            </a:r>
            <a:r>
              <a:rPr lang="cs-CZ" dirty="0" smtClean="0"/>
              <a:t>do 31.8.2017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Rozhodovat bude kvalita a připravenost projektů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3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</a:t>
            </a:r>
            <a:r>
              <a:rPr lang="cs-CZ" dirty="0" smtClean="0"/>
              <a:t>ritéria přijatelnosti - upozornění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Žádost o podporu odpovídá projektovému záměru, ke kterému vydal své vyjádření ŘV ITI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Žádost a projektový záměr se shodují v údajích žadatel, popis projektu a hodnoty indikátorů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Hodnoty </a:t>
            </a:r>
            <a:r>
              <a:rPr lang="cs-CZ" dirty="0"/>
              <a:t>indikátorů v žádosti o podporu jsou stejné jako hodnoty indikátorů uvedené v projektovém záměru nebo jsou vyšší či nižší max. o 5 % a tato změna je popsána.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Zároveň výše </a:t>
            </a:r>
            <a:r>
              <a:rPr lang="cs-CZ" dirty="0"/>
              <a:t>dotace z EU v žádosti o podporu nepřevyšuje částku uvedenou v projektovém záměru.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618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Specifická kritéria přijatelnosti (ano/ne)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Infrastruktura základních škol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je v souladu s akčním plánem vzdělávání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není zaměřen na výstavbu nové školy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zajistí fyzickou dostupnost a bezbariérovost vzdělávacích </a:t>
            </a:r>
            <a:r>
              <a:rPr lang="cs-CZ" dirty="0" smtClean="0"/>
              <a:t>zařízení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Projekt </a:t>
            </a:r>
            <a:r>
              <a:rPr lang="cs-CZ" dirty="0"/>
              <a:t>nezískal podporu z Národního fondu pro podporu MŠ a </a:t>
            </a:r>
            <a:r>
              <a:rPr lang="cs-CZ" dirty="0" smtClean="0"/>
              <a:t>ZŠ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není zaměřen pouze na zajištění vnitřní konektivity školy a připojení k internetu.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20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Kritéria věcného hodnocení (body)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00AEEF"/>
                </a:solidFill>
              </a:rPr>
              <a:t>Infrastruktura základních škol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 projektu jsou uvedena hlavní rizika v realizační fázi i ve fázi udržitelnosti a způsoby jejich eliminace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bude realizován v prstenci okolo hl. m. Prahy.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Projektem je řešena vnitřní konektivita školy a připojení k internetu.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Výstupy z projektu budou využity ke spolupráci se vzdělávacími institucemi v Pražské metropolitní oblasti.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Výstupy z projektu budou sloužit také k mimoškolním zájmovým aktivitám dětí a mládeže.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zavádí moderní technologie a další inovace do výuky.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0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53" y="1330018"/>
            <a:ext cx="5080001" cy="544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851366"/>
            <a:ext cx="4392489" cy="598811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/>
              <a:t>Děkujeme  za pozornost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2700" i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956"/>
            <a:ext cx="1787705" cy="64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340769"/>
            <a:ext cx="514267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7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Úvodní slovo a představení odborníků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Proces hodnocení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Aktuální stav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Další postup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4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Integrovaná strategie pro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Integrovaný nástroj pro </a:t>
            </a:r>
            <a:r>
              <a:rPr lang="cs-CZ" dirty="0" smtClean="0"/>
              <a:t>nové programové období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Specifikace </a:t>
            </a:r>
            <a:r>
              <a:rPr lang="cs-CZ" dirty="0"/>
              <a:t>čerpání prostředků z ESI fondů na území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Specifikace aktivit pro danou oblast, ale nejedná se o </a:t>
            </a:r>
            <a:r>
              <a:rPr lang="cs-CZ" b="1" i="1" dirty="0"/>
              <a:t>„změkčování“ </a:t>
            </a:r>
            <a:r>
              <a:rPr lang="cs-CZ" b="1" dirty="0"/>
              <a:t>podmínek nastavených IROP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Důraz na </a:t>
            </a:r>
            <a:r>
              <a:rPr lang="cs-CZ" b="1" dirty="0"/>
              <a:t>„územní integrovaný přístup“</a:t>
            </a:r>
          </a:p>
        </p:txBody>
      </p:sp>
    </p:spTree>
    <p:extLst>
      <p:ext uri="{BB962C8B-B14F-4D97-AF65-F5344CB8AC3E}">
        <p14:creationId xmlns:p14="http://schemas.microsoft.com/office/powerpoint/2010/main" val="1217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Zacílení podpory z IROP v ITI</a:t>
            </a:r>
            <a:endParaRPr lang="cs-CZ" dirty="0"/>
          </a:p>
        </p:txBody>
      </p:sp>
      <p:pic>
        <p:nvPicPr>
          <p:cNvPr id="4" name="Picture 2" descr="C:\Users\kriegischova\Desktop\mapa vymezení_bez Pra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36446"/>
            <a:ext cx="8172400" cy="552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Proces schvalování projektů</a:t>
            </a:r>
            <a:endParaRPr lang="cs-CZ" dirty="0"/>
          </a:p>
        </p:txBody>
      </p:sp>
      <p:pic>
        <p:nvPicPr>
          <p:cNvPr id="1026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2886"/>
            <a:ext cx="8899471" cy="656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9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Předložené projektové záměry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37 předložených projektových </a:t>
            </a:r>
            <a:r>
              <a:rPr lang="cs-CZ" altLang="cs-CZ" dirty="0"/>
              <a:t>záměrů, </a:t>
            </a:r>
            <a:endParaRPr lang="cs-CZ" altLang="cs-CZ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nejvíc </a:t>
            </a:r>
            <a:r>
              <a:rPr lang="cs-CZ" altLang="cs-CZ" dirty="0"/>
              <a:t>projektových záměrů </a:t>
            </a:r>
            <a:r>
              <a:rPr lang="cs-CZ" altLang="cs-CZ" dirty="0" smtClean="0"/>
              <a:t>z ORP Černošice </a:t>
            </a:r>
            <a:r>
              <a:rPr lang="cs-CZ" altLang="cs-CZ" sz="3600" dirty="0" smtClean="0"/>
              <a:t>(12)</a:t>
            </a:r>
            <a:r>
              <a:rPr lang="cs-CZ" altLang="cs-CZ" dirty="0" smtClean="0"/>
              <a:t>, Kladno (7) a Říčany </a:t>
            </a:r>
            <a:r>
              <a:rPr lang="cs-CZ" altLang="cs-CZ" sz="3600" dirty="0"/>
              <a:t>(</a:t>
            </a:r>
            <a:r>
              <a:rPr lang="cs-CZ" altLang="cs-CZ" sz="3600" dirty="0" smtClean="0"/>
              <a:t>4)</a:t>
            </a:r>
            <a:endParaRPr lang="cs-CZ" altLang="cs-CZ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projektové </a:t>
            </a:r>
            <a:r>
              <a:rPr lang="cs-CZ" altLang="cs-CZ" dirty="0"/>
              <a:t>záměry za </a:t>
            </a:r>
            <a:r>
              <a:rPr lang="cs-CZ" altLang="cs-CZ" dirty="0" smtClean="0"/>
              <a:t> cca 685,5 mil. Kč </a:t>
            </a:r>
            <a:r>
              <a:rPr lang="cs-CZ" altLang="cs-CZ" dirty="0"/>
              <a:t>(</a:t>
            </a:r>
            <a:r>
              <a:rPr lang="cs-CZ" altLang="cs-CZ" smtClean="0"/>
              <a:t>příspěvek Unie); </a:t>
            </a:r>
            <a:r>
              <a:rPr lang="cs-CZ" altLang="cs-CZ" dirty="0" smtClean="0"/>
              <a:t>průměrný požadovaný příspěvek Unie na </a:t>
            </a:r>
            <a:r>
              <a:rPr lang="cs-CZ" altLang="cs-CZ" dirty="0"/>
              <a:t>projekt </a:t>
            </a:r>
            <a:r>
              <a:rPr lang="cs-CZ" altLang="cs-CZ" dirty="0" smtClean="0"/>
              <a:t>je cca 19 mil. Kč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Průměr indikátoru 50001 za jeden projektový záměr je 266 osob</a:t>
            </a:r>
          </a:p>
        </p:txBody>
      </p:sp>
    </p:spTree>
    <p:extLst>
      <p:ext uri="{BB962C8B-B14F-4D97-AF65-F5344CB8AC3E}">
        <p14:creationId xmlns:p14="http://schemas.microsoft.com/office/powerpoint/2010/main" val="166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/>
              <a:t>Předložené projektové záměry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463560"/>
              </p:ext>
            </p:extLst>
          </p:nvPr>
        </p:nvGraphicFramePr>
        <p:xfrm>
          <a:off x="1475656" y="822723"/>
          <a:ext cx="6264696" cy="5918648"/>
        </p:xfrm>
        <a:graphic>
          <a:graphicData uri="http://schemas.openxmlformats.org/drawingml/2006/table">
            <a:tbl>
              <a:tblPr/>
              <a:tblGrid>
                <a:gridCol w="660165"/>
                <a:gridCol w="1763879"/>
                <a:gridCol w="838960"/>
                <a:gridCol w="660165"/>
                <a:gridCol w="1526634"/>
                <a:gridCol w="814893"/>
              </a:tblGrid>
              <a:tr h="6259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ORP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ŽADATEL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HODNOTY INDIKÁTORŮ (50000 / 50001)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ORP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ŽADATEL 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HODNOTY INDIKÁTORŮ (50000 / 50001)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Černošice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1/695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Říčany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Kostelec n. Černými lesy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1/168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Roztoky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1/350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Říčany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1/45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Řevnice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1/600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Říčany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3/776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1757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</a:t>
                      </a:r>
                      <a:r>
                        <a:rPr lang="cs-CZ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Čisovice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Říčany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Sulice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1/270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Ořech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1/100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Brandýs n. Labem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Líbeznice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1/600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Průhonice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1/594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Brandýs n. Labem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Panenské Břežany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47120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Úhonice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1/282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Brandýs n. Labem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Základní škola a mateřská škola Hovorčovice, příspěvková organizace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1/310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Únětice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1/100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Beroun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Beroun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1/390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47120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Sunny Canadian International School - Základní škola a Gymnázium, s.r.o.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Beroun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Školy HLÁSEK - základní a mateřská škola, s.r.o.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1/57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42676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Základní škola a Mateřská škola Chýně, příspěvková organizace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1/130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Neratovice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Kostelec nad Labem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1/495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928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Základní škola Kairos, z. ú.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1/70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Neratovice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Základní škola Obříství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1/26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 Průhonice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1/30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Kralupy n. Vltavou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Nelahozeves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1/161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Kladno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Stochov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1/263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Dobříš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Dobříš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2/130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1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Kladno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Unhošť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1/130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Dobříš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Nový Knín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1/66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Kladno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Unhošť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Český Brod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 T. G. Masaryka a MŠ Poříčany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6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Kladno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Hřebeč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Lysá nad Labem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 T. G. M. Milovice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1/590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7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Kladno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Tuchlovice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Slaný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Slaný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1/720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3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Kladno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Statutární město Kladno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1/95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57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Kladno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Statutární město Kladno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1/800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5" marR="6725" marT="6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Alokace opatření a aktivit ITI (ZŠ)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cs typeface="Arial" charset="0"/>
              </a:rPr>
              <a:t>Opatření </a:t>
            </a:r>
            <a:r>
              <a:rPr lang="cs-CZ" b="1" dirty="0" smtClean="0">
                <a:cs typeface="Arial" charset="0"/>
              </a:rPr>
              <a:t>3.2.1 </a:t>
            </a:r>
            <a:r>
              <a:rPr lang="cs-CZ" b="1" dirty="0">
                <a:cs typeface="Arial" charset="0"/>
              </a:rPr>
              <a:t>Strategie ITI </a:t>
            </a:r>
            <a:r>
              <a:rPr lang="cs-CZ" b="1" dirty="0" smtClean="0">
                <a:cs typeface="Arial" charset="0"/>
              </a:rPr>
              <a:t>(pouze ZŠ)</a:t>
            </a:r>
            <a:endParaRPr lang="cs-CZ" b="1" dirty="0">
              <a:cs typeface="Arial" charset="0"/>
            </a:endParaRPr>
          </a:p>
          <a:p>
            <a:pPr marL="0" indent="0">
              <a:buNone/>
            </a:pPr>
            <a:r>
              <a:rPr lang="cs-CZ" dirty="0"/>
              <a:t>Celkové způsobilé výdaje	</a:t>
            </a:r>
            <a:r>
              <a:rPr lang="cs-CZ" b="1" dirty="0" smtClean="0"/>
              <a:t>383 517 400 Kč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Příspěvek Unie – IROP		</a:t>
            </a:r>
            <a:r>
              <a:rPr lang="cs-CZ" b="1" u="sng" dirty="0" smtClean="0">
                <a:solidFill>
                  <a:srgbClr val="00AEEF"/>
                </a:solidFill>
              </a:rPr>
              <a:t>325 989 790 Kč</a:t>
            </a:r>
            <a:endParaRPr lang="cs-CZ" b="1" u="sng" dirty="0">
              <a:solidFill>
                <a:srgbClr val="00AEEF"/>
              </a:solidFill>
            </a:endParaRP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Alokace výzvy č. 4 - ZŠ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Příspěvek Unie IROP	</a:t>
            </a:r>
            <a:r>
              <a:rPr lang="cs-CZ" b="1" dirty="0" smtClean="0"/>
              <a:t>297 500 000 Kč </a:t>
            </a:r>
            <a:r>
              <a:rPr lang="cs-CZ" i="1" dirty="0" smtClean="0"/>
              <a:t>(91 % celkové alokace)</a:t>
            </a:r>
            <a:endParaRPr lang="cs-CZ" b="1" i="1" dirty="0">
              <a:solidFill>
                <a:srgbClr val="00AEEF"/>
              </a:solidFill>
            </a:endParaRPr>
          </a:p>
          <a:p>
            <a:pPr marL="0" indent="0">
              <a:buNone/>
            </a:pPr>
            <a:endParaRPr lang="cs-CZ" b="1" dirty="0" smtClean="0">
              <a:cs typeface="Arial" charset="0"/>
            </a:endParaRPr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55664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Opatření </a:t>
            </a:r>
            <a:r>
              <a:rPr lang="cs-CZ" dirty="0" smtClean="0"/>
              <a:t>3.2.1 </a:t>
            </a:r>
            <a:r>
              <a:rPr lang="cs-CZ" dirty="0"/>
              <a:t>Strategie ITI </a:t>
            </a:r>
            <a:r>
              <a:rPr lang="cs-CZ" dirty="0" smtClean="0"/>
              <a:t>(ZŠ)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555786"/>
              </p:ext>
            </p:extLst>
          </p:nvPr>
        </p:nvGraphicFramePr>
        <p:xfrm>
          <a:off x="467544" y="1772816"/>
          <a:ext cx="828092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239"/>
                <a:gridCol w="2373249"/>
                <a:gridCol w="1736157"/>
                <a:gridCol w="2152275"/>
              </a:tblGrid>
              <a:tr h="73556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Opatření</a:t>
                      </a:r>
                      <a:r>
                        <a:rPr lang="cs-CZ" sz="2400" baseline="0" dirty="0" smtClean="0"/>
                        <a:t> 3.2.1 </a:t>
                      </a:r>
                    </a:p>
                    <a:p>
                      <a:pPr algn="ctr"/>
                      <a:r>
                        <a:rPr lang="cs-CZ" sz="2400" baseline="0" dirty="0" smtClean="0"/>
                        <a:t>(ZŠ)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Výzva č. 4</a:t>
                      </a:r>
                    </a:p>
                    <a:p>
                      <a:pPr algn="ctr"/>
                      <a:r>
                        <a:rPr lang="cs-CZ" sz="2400" dirty="0" smtClean="0"/>
                        <a:t>(ideální stav)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Předložené PZ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</a:tr>
              <a:tr h="630798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podpořených vzdělávacích zařízení</a:t>
                      </a:r>
                      <a:endParaRPr lang="cs-CZ" sz="1600" dirty="0"/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41 </a:t>
                      </a:r>
                    </a:p>
                    <a:p>
                      <a:pPr algn="ctr"/>
                      <a:r>
                        <a:rPr lang="cs-CZ" sz="2400" dirty="0" smtClean="0"/>
                        <a:t>(33 milník ZŠ+SŠ)</a:t>
                      </a:r>
                      <a:endParaRPr lang="cs-CZ" sz="2400" dirty="0"/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</a:tr>
              <a:tr h="1131914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podporovaných zařízení péče o děti nebo vzdělávacích zařízení </a:t>
                      </a:r>
                      <a:endParaRPr lang="cs-CZ" sz="1600" dirty="0"/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6 088</a:t>
                      </a:r>
                      <a:endParaRPr lang="cs-CZ" sz="2400" dirty="0"/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5 556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9 573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</a:tr>
              <a:tr h="3872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Alokace ERDF 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325 989 790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Kč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297 500 000 Kč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685</a:t>
                      </a:r>
                      <a:r>
                        <a:rPr lang="cs-CZ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515 389 </a:t>
                      </a:r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Kč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6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965</Words>
  <Application>Microsoft Office PowerPoint</Application>
  <PresentationFormat>Předvádění na obrazovce (4:3)</PresentationFormat>
  <Paragraphs>222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systému Office</vt:lpstr>
      <vt:lpstr>  Pracovní skupina  Základní vzdělávání  </vt:lpstr>
      <vt:lpstr>Program</vt:lpstr>
      <vt:lpstr>Integrovaná strategie pro ITI PMO</vt:lpstr>
      <vt:lpstr>Zacílení podpory z IROP v ITI</vt:lpstr>
      <vt:lpstr>Proces schvalování projektů</vt:lpstr>
      <vt:lpstr>Předložené projektové záměry</vt:lpstr>
      <vt:lpstr>Předložené projektové záměry</vt:lpstr>
      <vt:lpstr>Alokace opatření a aktivit ITI (ZŠ)</vt:lpstr>
      <vt:lpstr>Opatření 3.2.1 Strategie ITI (ZŠ)</vt:lpstr>
      <vt:lpstr>Posouzení souladu PZ se strategií ITI PMO</vt:lpstr>
      <vt:lpstr>Posouzení souladu PZ se strategií ITI PMO</vt:lpstr>
      <vt:lpstr>Posouzení souladu PZ se strategií ITI PMO</vt:lpstr>
      <vt:lpstr>Další postup</vt:lpstr>
      <vt:lpstr>Kritéria přijatelnosti - upozornění</vt:lpstr>
      <vt:lpstr>Specifická kritéria přijatelnosti (ano/ne)</vt:lpstr>
      <vt:lpstr>Kritéria věcného hodnocení (body)</vt:lpstr>
      <vt:lpstr>   Děkujeme  za pozornost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Kubíček Ondřej Mgr. (IPR/SSP)</cp:lastModifiedBy>
  <cp:revision>153</cp:revision>
  <dcterms:created xsi:type="dcterms:W3CDTF">2016-01-20T08:04:53Z</dcterms:created>
  <dcterms:modified xsi:type="dcterms:W3CDTF">2017-05-22T15:37:50Z</dcterms:modified>
</cp:coreProperties>
</file>